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267" r:id="rId3"/>
    <p:sldId id="268" r:id="rId4"/>
    <p:sldId id="270" r:id="rId5"/>
    <p:sldId id="269" r:id="rId6"/>
    <p:sldId id="272" r:id="rId7"/>
    <p:sldId id="278" r:id="rId8"/>
    <p:sldId id="279" r:id="rId9"/>
    <p:sldId id="280" r:id="rId10"/>
    <p:sldId id="281" r:id="rId11"/>
  </p:sldIdLst>
  <p:sldSz cx="12192000" cy="6858000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0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665520976544598E-2"/>
          <c:y val="0.22536259356469329"/>
          <c:w val="0.95378421447319084"/>
          <c:h val="0.60793064061436763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6882104"/>
        <c:axId val="166885632"/>
      </c:barChart>
      <c:catAx>
        <c:axId val="166882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85632"/>
        <c:crosses val="autoZero"/>
        <c:auto val="1"/>
        <c:lblAlgn val="ctr"/>
        <c:lblOffset val="100"/>
        <c:noMultiLvlLbl val="0"/>
      </c:catAx>
      <c:valAx>
        <c:axId val="1668856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882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9780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69988"/>
            <a:ext cx="5619750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980"/>
            <a:ext cx="5661660" cy="3160038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7"/>
            <a:ext cx="3066733" cy="469779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3/24/2019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oxies-world.blogspot.com/2006_11_01_archive.html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onwheels.wordpress.com/tag/xvelocity/" TargetMode="External"/><Relationship Id="rId13" Type="http://schemas.openxmlformats.org/officeDocument/2006/relationships/image" Target="../media/image10.jpg"/><Relationship Id="rId18" Type="http://schemas.openxmlformats.org/officeDocument/2006/relationships/hyperlink" Target="http://ui-cloud.com/ui-psd-pack-sign-up-forms-login-panels-subscribe-forms-download-buttons/" TargetMode="External"/><Relationship Id="rId3" Type="http://schemas.openxmlformats.org/officeDocument/2006/relationships/image" Target="../media/image5.png"/><Relationship Id="rId21" Type="http://schemas.openxmlformats.org/officeDocument/2006/relationships/image" Target="../media/image14.jpeg"/><Relationship Id="rId7" Type="http://schemas.openxmlformats.org/officeDocument/2006/relationships/image" Target="../media/image7.png"/><Relationship Id="rId12" Type="http://schemas.openxmlformats.org/officeDocument/2006/relationships/hyperlink" Target="http://www.large-icons.com/stock-icons/large-factory/database.htm" TargetMode="External"/><Relationship Id="rId17" Type="http://schemas.openxmlformats.org/officeDocument/2006/relationships/image" Target="../media/image12.jpeg"/><Relationship Id="rId2" Type="http://schemas.openxmlformats.org/officeDocument/2006/relationships/chart" Target="../charts/chart1.xml"/><Relationship Id="rId16" Type="http://schemas.openxmlformats.org/officeDocument/2006/relationships/hyperlink" Target="https://prospectworx.com/company/united%20states_m/" TargetMode="External"/><Relationship Id="rId20" Type="http://schemas.openxmlformats.org/officeDocument/2006/relationships/hyperlink" Target="https://www.dreamstime.com/stock-illustration-graphic-design-layout-smart-phone-concept-template-trendy-vector-flyer-brochure-leaflet-poster-image4554995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alsinsoft.blogspot.com/2013/01/tree-in-sql-database-nested-set-model.html" TargetMode="External"/><Relationship Id="rId11" Type="http://schemas.openxmlformats.org/officeDocument/2006/relationships/image" Target="../media/image9.gif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10" Type="http://schemas.openxmlformats.org/officeDocument/2006/relationships/hyperlink" Target="http://www.softicons.com/system-icons/lozengue-filetype-icons-by-gurato/csv-file-icon" TargetMode="External"/><Relationship Id="rId19" Type="http://schemas.openxmlformats.org/officeDocument/2006/relationships/image" Target="../media/image13.jpg"/><Relationship Id="rId4" Type="http://schemas.openxmlformats.org/officeDocument/2006/relationships/hyperlink" Target="http://www.pavantestingtools.com/p/etl-concepts-and-etl-tools.html" TargetMode="External"/><Relationship Id="rId9" Type="http://schemas.openxmlformats.org/officeDocument/2006/relationships/image" Target="../media/image8.png"/><Relationship Id="rId14" Type="http://schemas.openxmlformats.org/officeDocument/2006/relationships/hyperlink" Target="https://j2eedev.org/ecosystem-hadoop-animal-zoo/" TargetMode="External"/><Relationship Id="rId22" Type="http://schemas.openxmlformats.org/officeDocument/2006/relationships/hyperlink" Target="http://ui-cloud.com/futurico-ui-html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PAWSWARE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Data warehouse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0A5D24C-ACAD-4BF7-B7B8-6946BB4EE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734714" y="4863015"/>
            <a:ext cx="1426464" cy="101354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pPr algn="ctr"/>
            <a:r>
              <a:rPr lang="en-US" dirty="0"/>
              <a:t>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C24EB-1CEB-4222-895F-3FF54F379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DDL: Some tables could not be created as designed (JSON data type)</a:t>
            </a:r>
          </a:p>
          <a:p>
            <a:r>
              <a:rPr lang="en-US" dirty="0"/>
              <a:t> 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r>
              <a:rPr lang="en-US" dirty="0"/>
              <a:t>Python load program: source data required some cleaning/transformations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B958E2-33B2-4847-AE36-F5EA4A08EBD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668732"/>
            <a:ext cx="9601200" cy="205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59622"/>
            <a:ext cx="9601200" cy="4114800"/>
          </a:xfrm>
        </p:spPr>
        <p:txBody>
          <a:bodyPr>
            <a:normAutofit/>
          </a:bodyPr>
          <a:lstStyle/>
          <a:p>
            <a:r>
              <a:rPr lang="en-US" dirty="0"/>
              <a:t>PAWSWARE is a data warehouse registry of pet adoption data.</a:t>
            </a:r>
          </a:p>
          <a:p>
            <a:r>
              <a:rPr lang="en-US" dirty="0"/>
              <a:t>The purpose of the DWH and some use cases: </a:t>
            </a:r>
          </a:p>
          <a:p>
            <a:pPr lvl="2"/>
            <a:r>
              <a:rPr lang="en-US" dirty="0"/>
              <a:t>Have a central repository of data of pets that up for adoption</a:t>
            </a:r>
          </a:p>
          <a:p>
            <a:pPr lvl="2"/>
            <a:r>
              <a:rPr lang="en-US" dirty="0"/>
              <a:t>Goal of the DWH is to gain knowledge from the data</a:t>
            </a:r>
          </a:p>
          <a:p>
            <a:pPr lvl="2"/>
            <a:r>
              <a:rPr lang="en-US" dirty="0"/>
              <a:t>Know where pets for adoption come from: what is the pet situation </a:t>
            </a:r>
          </a:p>
          <a:p>
            <a:pPr lvl="2"/>
            <a:r>
              <a:rPr lang="en-US" dirty="0"/>
              <a:t>Make pet adoption data more accessible</a:t>
            </a:r>
          </a:p>
          <a:p>
            <a:pPr lvl="2"/>
            <a:r>
              <a:rPr lang="en-US" dirty="0"/>
              <a:t>Develop a recommendation system</a:t>
            </a:r>
          </a:p>
          <a:p>
            <a:r>
              <a:rPr lang="en-US" dirty="0"/>
              <a:t>The background for the project is from a Kaggle published dataset.</a:t>
            </a:r>
          </a:p>
          <a:p>
            <a:r>
              <a:rPr lang="en-US" dirty="0"/>
              <a:t>The data consists of structured data (standard format), image files, and JSON files (output from Google API’s). 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 Approach</a:t>
            </a:r>
          </a:p>
        </p:txBody>
      </p:sp>
      <p:graphicFrame>
        <p:nvGraphicFramePr>
          <p:cNvPr id="6" name="Content Placeholder 5" descr="Clustered column chart representing&#10;3 series combination chart for 4 cate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03879"/>
              </p:ext>
            </p:extLst>
          </p:nvPr>
        </p:nvGraphicFramePr>
        <p:xfrm>
          <a:off x="1295400" y="1828800"/>
          <a:ext cx="96012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Canvas 2">
            <a:extLst>
              <a:ext uri="{FF2B5EF4-FFF2-40B4-BE49-F238E27FC236}">
                <a16:creationId xmlns:a16="http://schemas.microsoft.com/office/drawing/2014/main" id="{F338AC87-1642-4648-9817-D0CA3003773D}"/>
              </a:ext>
            </a:extLst>
          </p:cNvPr>
          <p:cNvGrpSpPr/>
          <p:nvPr/>
        </p:nvGrpSpPr>
        <p:grpSpPr>
          <a:xfrm>
            <a:off x="2855595" y="1802292"/>
            <a:ext cx="6481249" cy="3763617"/>
            <a:chOff x="0" y="0"/>
            <a:chExt cx="6481249" cy="46799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85BF19-7086-41CF-992F-1F45D7598645}"/>
                </a:ext>
              </a:extLst>
            </p:cNvPr>
            <p:cNvSpPr/>
            <p:nvPr/>
          </p:nvSpPr>
          <p:spPr>
            <a:xfrm>
              <a:off x="0" y="0"/>
              <a:ext cx="6480810" cy="4679950"/>
            </a:xfrm>
            <a:prstGeom prst="rect">
              <a:avLst/>
            </a:prstGeom>
          </p:spPr>
        </p:sp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78196FC3-EF17-4BAD-B2AD-CE1A25899F3F}"/>
                </a:ext>
              </a:extLst>
            </p:cNvPr>
            <p:cNvSpPr/>
            <p:nvPr/>
          </p:nvSpPr>
          <p:spPr>
            <a:xfrm>
              <a:off x="3906869" y="1780513"/>
              <a:ext cx="1195860" cy="1509792"/>
            </a:xfrm>
            <a:prstGeom prst="wedgeEllipseCallout">
              <a:avLst>
                <a:gd name="adj1" fmla="val -51886"/>
                <a:gd name="adj2" fmla="val -4995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CA" sz="11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05E236-8CCF-4F27-8676-8B5E249BD404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238213" y="629948"/>
              <a:ext cx="1702420" cy="11396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37ADBC-212F-43CC-B2B9-AB070C3C7517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264458" y="2161606"/>
              <a:ext cx="374845" cy="3748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B8A4C2-8730-4AB7-A12F-5B8B3D1DDC6E}"/>
                </a:ext>
              </a:extLst>
            </p:cNvPr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35999" y="2004900"/>
              <a:ext cx="299876" cy="132757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/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C88237-CD71-4A22-BABA-7C50A5E79475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35999" y="2321956"/>
              <a:ext cx="299876" cy="13327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/>
            </a:sp3d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52C7A37-7702-4CBD-A6AD-D8DD5D54AA7B}"/>
                </a:ext>
              </a:extLst>
            </p:cNvPr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35999" y="2569249"/>
              <a:ext cx="299876" cy="19991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0"/>
            </a:sp3d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18ACDC5-67FF-4235-9027-C8D8DF6C5B53}"/>
                </a:ext>
              </a:extLst>
            </p:cNvPr>
            <p:cNvPicPr/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1203224" y="2234492"/>
              <a:ext cx="1195860" cy="57632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1218BCF-0479-46D9-B959-4A41054CF8A9}"/>
                </a:ext>
              </a:extLst>
            </p:cNvPr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4221767" y="2556234"/>
              <a:ext cx="466994" cy="449814"/>
            </a:xfrm>
            <a:prstGeom prst="rect">
              <a:avLst/>
            </a:prstGeom>
          </p:spPr>
        </p:pic>
        <p:sp>
          <p:nvSpPr>
            <p:cNvPr id="17" name="Callout: Line 16">
              <a:extLst>
                <a:ext uri="{FF2B5EF4-FFF2-40B4-BE49-F238E27FC236}">
                  <a16:creationId xmlns:a16="http://schemas.microsoft.com/office/drawing/2014/main" id="{5F0D6A52-FA76-4A6F-9C79-928C3856EA8E}"/>
                </a:ext>
              </a:extLst>
            </p:cNvPr>
            <p:cNvSpPr/>
            <p:nvPr/>
          </p:nvSpPr>
          <p:spPr>
            <a:xfrm>
              <a:off x="1238626" y="3019584"/>
              <a:ext cx="1349442" cy="524783"/>
            </a:xfrm>
            <a:prstGeom prst="borderCallout1">
              <a:avLst>
                <a:gd name="adj1" fmla="val -2042"/>
                <a:gd name="adj2" fmla="val 47702"/>
                <a:gd name="adj3" fmla="val -2350"/>
                <a:gd name="adj4" fmla="val 4939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Across a cluster of computing nodes on commodity server</a:t>
              </a:r>
              <a:r>
                <a:rPr lang="en-US" sz="10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hardware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 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F20728C-C61F-4F7C-B0BB-887BAAC9F1C1}"/>
                </a:ext>
              </a:extLst>
            </p:cNvPr>
            <p:cNvSpPr/>
            <p:nvPr/>
          </p:nvSpPr>
          <p:spPr>
            <a:xfrm>
              <a:off x="613885" y="2368812"/>
              <a:ext cx="522180" cy="22386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3C1BCFF7-5713-4F96-B58F-347490CEFE1B}"/>
                </a:ext>
              </a:extLst>
            </p:cNvPr>
            <p:cNvSpPr/>
            <p:nvPr/>
          </p:nvSpPr>
          <p:spPr>
            <a:xfrm>
              <a:off x="311927" y="1931493"/>
              <a:ext cx="317576" cy="111412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AF4406E0-10AC-41DB-9501-0ABA4ED919E3}"/>
                </a:ext>
              </a:extLst>
            </p:cNvPr>
            <p:cNvSpPr/>
            <p:nvPr/>
          </p:nvSpPr>
          <p:spPr>
            <a:xfrm rot="5400000">
              <a:off x="1806100" y="2290719"/>
              <a:ext cx="166598" cy="118180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Text Box 30">
              <a:extLst>
                <a:ext uri="{FF2B5EF4-FFF2-40B4-BE49-F238E27FC236}">
                  <a16:creationId xmlns:a16="http://schemas.microsoft.com/office/drawing/2014/main" id="{E3FCB5B4-60E8-4F6D-BB39-3B09C8F630C6}"/>
                </a:ext>
              </a:extLst>
            </p:cNvPr>
            <p:cNvSpPr txBox="1"/>
            <p:nvPr/>
          </p:nvSpPr>
          <p:spPr>
            <a:xfrm>
              <a:off x="1298497" y="1983554"/>
              <a:ext cx="1349442" cy="203041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 native formats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2" name="Callout: Bent Line with No Border 21">
              <a:extLst>
                <a:ext uri="{FF2B5EF4-FFF2-40B4-BE49-F238E27FC236}">
                  <a16:creationId xmlns:a16="http://schemas.microsoft.com/office/drawing/2014/main" id="{895DDEB3-2E4D-4D03-A494-890FDA71DD7C}"/>
                </a:ext>
              </a:extLst>
            </p:cNvPr>
            <p:cNvSpPr/>
            <p:nvPr/>
          </p:nvSpPr>
          <p:spPr>
            <a:xfrm>
              <a:off x="202597" y="3633913"/>
              <a:ext cx="1192215" cy="395149"/>
            </a:xfrm>
            <a:prstGeom prst="callout2">
              <a:avLst>
                <a:gd name="adj1" fmla="val 1594"/>
                <a:gd name="adj2" fmla="val 48436"/>
                <a:gd name="adj3" fmla="val -122940"/>
                <a:gd name="adj4" fmla="val 49272"/>
                <a:gd name="adj5" fmla="val -275508"/>
                <a:gd name="adj6" fmla="val 50276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900">
                  <a:effectLst/>
                  <a:ea typeface="Calibri" panose="020F0502020204030204" pitchFamily="34" charset="0"/>
                </a:rPr>
                <a:t>Upload all data into Data Lake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B8C67FCE-D6AD-411E-A67A-096B94920B5E}"/>
                </a:ext>
              </a:extLst>
            </p:cNvPr>
            <p:cNvSpPr/>
            <p:nvPr/>
          </p:nvSpPr>
          <p:spPr>
            <a:xfrm>
              <a:off x="4023932" y="666391"/>
              <a:ext cx="380051" cy="102561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4" name="Text Box 195">
              <a:extLst>
                <a:ext uri="{FF2B5EF4-FFF2-40B4-BE49-F238E27FC236}">
                  <a16:creationId xmlns:a16="http://schemas.microsoft.com/office/drawing/2014/main" id="{61331702-E108-4B4B-A53B-A2F7552B37F2}"/>
                </a:ext>
              </a:extLst>
            </p:cNvPr>
            <p:cNvSpPr txBox="1"/>
            <p:nvPr/>
          </p:nvSpPr>
          <p:spPr>
            <a:xfrm>
              <a:off x="4424808" y="702834"/>
              <a:ext cx="1926287" cy="666391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Structured and unstructured data: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-pet adoption demographics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-image sentiment API in json format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marR="0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9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25" name="Arrow: Up 24">
              <a:extLst>
                <a:ext uri="{FF2B5EF4-FFF2-40B4-BE49-F238E27FC236}">
                  <a16:creationId xmlns:a16="http://schemas.microsoft.com/office/drawing/2014/main" id="{68B1CC12-7906-47FD-AE12-99F7E9933CEF}"/>
                </a:ext>
              </a:extLst>
            </p:cNvPr>
            <p:cNvSpPr/>
            <p:nvPr/>
          </p:nvSpPr>
          <p:spPr>
            <a:xfrm>
              <a:off x="3003521" y="1863812"/>
              <a:ext cx="213454" cy="739278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9E32A9F-E3BE-48AC-8BF8-8BCA41C0FAF6}"/>
                </a:ext>
              </a:extLst>
            </p:cNvPr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2971764" y="2821229"/>
              <a:ext cx="288942" cy="25926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7131B0B-95C6-469A-808F-6C6173EF02EE}"/>
                </a:ext>
              </a:extLst>
            </p:cNvPr>
            <p:cNvPicPr/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0"/>
                </a:ext>
              </a:extLst>
            </a:blip>
            <a:stretch>
              <a:fillRect/>
            </a:stretch>
          </p:blipFill>
          <p:spPr>
            <a:xfrm>
              <a:off x="2703645" y="2748863"/>
              <a:ext cx="830386" cy="8303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23CAF2E-A4E2-4583-830C-08608490F6B9}"/>
                </a:ext>
              </a:extLst>
            </p:cNvPr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3217495" y="3066960"/>
              <a:ext cx="288943" cy="259268"/>
            </a:xfrm>
            <a:prstGeom prst="rect">
              <a:avLst/>
            </a:prstGeom>
          </p:spPr>
        </p:pic>
        <p:sp>
          <p:nvSpPr>
            <p:cNvPr id="29" name="Text Box 200">
              <a:extLst>
                <a:ext uri="{FF2B5EF4-FFF2-40B4-BE49-F238E27FC236}">
                  <a16:creationId xmlns:a16="http://schemas.microsoft.com/office/drawing/2014/main" id="{CAA66A0B-7DC6-4B04-ACB2-7E987465AE86}"/>
                </a:ext>
              </a:extLst>
            </p:cNvPr>
            <p:cNvSpPr txBox="1"/>
            <p:nvPr/>
          </p:nvSpPr>
          <p:spPr>
            <a:xfrm>
              <a:off x="2285845" y="3613088"/>
              <a:ext cx="2145998" cy="298512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Web Application/User Interface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30" name="Text Box 201">
              <a:extLst>
                <a:ext uri="{FF2B5EF4-FFF2-40B4-BE49-F238E27FC236}">
                  <a16:creationId xmlns:a16="http://schemas.microsoft.com/office/drawing/2014/main" id="{194F7A89-CABC-4256-8687-A742583BC4CA}"/>
                </a:ext>
              </a:extLst>
            </p:cNvPr>
            <p:cNvSpPr txBox="1"/>
            <p:nvPr/>
          </p:nvSpPr>
          <p:spPr>
            <a:xfrm>
              <a:off x="93267" y="0"/>
              <a:ext cx="6387982" cy="322783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b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Pet Adoption Data Warehouse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DESIGN COMPARISON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FF089A66-0264-4C84-B96F-A490A051E12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08692242"/>
              </p:ext>
            </p:extLst>
          </p:nvPr>
        </p:nvGraphicFramePr>
        <p:xfrm>
          <a:off x="1295400" y="1524001"/>
          <a:ext cx="9601200" cy="472268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858766">
                  <a:extLst>
                    <a:ext uri="{9D8B030D-6E8A-4147-A177-3AD203B41FA5}">
                      <a16:colId xmlns:a16="http://schemas.microsoft.com/office/drawing/2014/main" val="3449398139"/>
                    </a:ext>
                  </a:extLst>
                </a:gridCol>
                <a:gridCol w="3976099">
                  <a:extLst>
                    <a:ext uri="{9D8B030D-6E8A-4147-A177-3AD203B41FA5}">
                      <a16:colId xmlns:a16="http://schemas.microsoft.com/office/drawing/2014/main" val="3310042100"/>
                    </a:ext>
                  </a:extLst>
                </a:gridCol>
                <a:gridCol w="3766335">
                  <a:extLst>
                    <a:ext uri="{9D8B030D-6E8A-4147-A177-3AD203B41FA5}">
                      <a16:colId xmlns:a16="http://schemas.microsoft.com/office/drawing/2014/main" val="1252862151"/>
                    </a:ext>
                  </a:extLst>
                </a:gridCol>
              </a:tblGrid>
              <a:tr h="4032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Disadvantage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32570"/>
                  </a:ext>
                </a:extLst>
              </a:tr>
              <a:tr h="643319">
                <a:tc>
                  <a:txBody>
                    <a:bodyPr/>
                    <a:lstStyle/>
                    <a:p>
                      <a:r>
                        <a:rPr lang="en-US" dirty="0"/>
                        <a:t>Key-value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-Good for storing path to image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-Only store a unique key value pair</a:t>
                      </a:r>
                    </a:p>
                    <a:p>
                      <a:r>
                        <a:rPr lang="en-US" dirty="0"/>
                        <a:t>-Can query DB on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075148"/>
                  </a:ext>
                </a:extLst>
              </a:tr>
              <a:tr h="919026">
                <a:tc>
                  <a:txBody>
                    <a:bodyPr/>
                    <a:lstStyle/>
                    <a:p>
                      <a:r>
                        <a:rPr lang="en-US" dirty="0"/>
                        <a:t>Column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-Handles growing data and extensible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-usually used for batch MapReduce jobs</a:t>
                      </a:r>
                    </a:p>
                    <a:p>
                      <a:r>
                        <a:rPr lang="en-US" dirty="0"/>
                        <a:t>-no SQL for real-time data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78885"/>
                  </a:ext>
                </a:extLst>
              </a:tr>
              <a:tr h="1194734">
                <a:tc>
                  <a:txBody>
                    <a:bodyPr/>
                    <a:lstStyle/>
                    <a:p>
                      <a:r>
                        <a:rPr lang="en-US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-good for the analysis of animal adoption trends (ex. Adoption occurs in which places)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-Not a good fit for BI analytics using aggregations (list states with pets cost&gt;100 age&gt; and age &lt;4).</a:t>
                      </a:r>
                    </a:p>
                    <a:p>
                      <a:r>
                        <a:rPr lang="en-US" dirty="0"/>
                        <a:t>-No versioning on datasets.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770622"/>
                  </a:ext>
                </a:extLst>
              </a:tr>
              <a:tr h="643319">
                <a:tc>
                  <a:txBody>
                    <a:bodyPr/>
                    <a:lstStyle/>
                    <a:p>
                      <a:r>
                        <a:rPr lang="en-US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-Would be good for the real time analytics (recommendation system)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-Possible to do a full table scan on the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602480"/>
                  </a:ext>
                </a:extLst>
              </a:tr>
              <a:tr h="919026">
                <a:tc>
                  <a:txBody>
                    <a:bodyPr/>
                    <a:lstStyle/>
                    <a:p>
                      <a:r>
                        <a:rPr lang="en-US" dirty="0"/>
                        <a:t>Hive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-DWH capabilities</a:t>
                      </a:r>
                    </a:p>
                    <a:p>
                      <a:r>
                        <a:rPr lang="en-US" dirty="0"/>
                        <a:t>-SQL batch query</a:t>
                      </a:r>
                    </a:p>
                    <a:p>
                      <a:r>
                        <a:rPr lang="en-US" dirty="0"/>
                        <a:t>-stores unstructured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-No RDBMS capabilities (schema applied on read)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564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WHY Choose MYSQL (RDBMS vs </a:t>
            </a:r>
            <a:r>
              <a:rPr lang="en-US" dirty="0" err="1"/>
              <a:t>NOSQl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9601200" cy="4117975"/>
          </a:xfrm>
        </p:spPr>
        <p:txBody>
          <a:bodyPr anchor="ctr">
            <a:normAutofit/>
          </a:bodyPr>
          <a:lstStyle/>
          <a:p>
            <a:r>
              <a:rPr lang="en-US" dirty="0"/>
              <a:t>More connectivity to enterprise tools</a:t>
            </a:r>
          </a:p>
          <a:p>
            <a:r>
              <a:rPr lang="en-US" dirty="0"/>
              <a:t>MySQL engine : good ACID properties  (Consistency and Availability)</a:t>
            </a:r>
          </a:p>
          <a:p>
            <a:r>
              <a:rPr lang="en-US" dirty="0"/>
              <a:t>Designed for web-applications (build to read from DWH)</a:t>
            </a:r>
          </a:p>
          <a:p>
            <a:r>
              <a:rPr lang="en-US" dirty="0"/>
              <a:t>MySQL is implemented on distributed nodes:  </a:t>
            </a:r>
            <a:r>
              <a:rPr lang="en-US" dirty="0" err="1"/>
              <a:t>sharding</a:t>
            </a:r>
            <a:r>
              <a:rPr lang="en-US" dirty="0"/>
              <a:t> – faster computing</a:t>
            </a:r>
          </a:p>
          <a:p>
            <a:r>
              <a:rPr lang="en-US" dirty="0"/>
              <a:t>Easier database administration and maintenance (more information available)</a:t>
            </a:r>
          </a:p>
          <a:p>
            <a:r>
              <a:rPr lang="en-US" dirty="0"/>
              <a:t>Lower cost / TCO</a:t>
            </a:r>
          </a:p>
        </p:txBody>
      </p:sp>
    </p:spTree>
    <p:extLst>
      <p:ext uri="{BB962C8B-B14F-4D97-AF65-F5344CB8AC3E}">
        <p14:creationId xmlns:p14="http://schemas.microsoft.com/office/powerpoint/2010/main" val="255730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Transfer REQUIREMENTS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 Files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Custom delimited files containing all pet adoption related data (identified in logical model)</a:t>
            </a:r>
          </a:p>
          <a:p>
            <a:r>
              <a:rPr lang="en-US" dirty="0"/>
              <a:t>JSON files: Google vision API and Google natural language API</a:t>
            </a:r>
          </a:p>
          <a:p>
            <a:r>
              <a:rPr lang="en-US" dirty="0"/>
              <a:t>Images files: pictures of pet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Fields must be mapped to a valid values for the target variable </a:t>
            </a:r>
          </a:p>
          <a:p>
            <a:r>
              <a:rPr lang="en-US" dirty="0"/>
              <a:t>Valid values are stored in the a vocabulary table (why use lookup table: easy to add values, add is more portable between databases)</a:t>
            </a:r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pPr algn="ctr"/>
            <a:r>
              <a:rPr lang="en-US" dirty="0"/>
              <a:t>DATA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0FC134-AA30-481A-AE9C-3CC1423CC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68" y="1828799"/>
            <a:ext cx="10572107" cy="4376791"/>
          </a:xfrm>
        </p:spPr>
      </p:pic>
    </p:spTree>
    <p:extLst>
      <p:ext uri="{BB962C8B-B14F-4D97-AF65-F5344CB8AC3E}">
        <p14:creationId xmlns:p14="http://schemas.microsoft.com/office/powerpoint/2010/main" val="19723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pPr algn="ctr"/>
            <a:r>
              <a:rPr lang="en-US" dirty="0"/>
              <a:t>Data Load into database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8703EA-8D56-4A6E-921A-E774CAC91B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953115"/>
            <a:ext cx="9601200" cy="596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4CCB0-FCFB-40DC-A710-B649DF7D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550045"/>
            <a:ext cx="9601200" cy="350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</p:spPr>
        <p:txBody>
          <a:bodyPr/>
          <a:lstStyle/>
          <a:p>
            <a:pPr algn="ctr"/>
            <a:r>
              <a:rPr lang="en-US" dirty="0"/>
              <a:t>Data Load into database (cont’d)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C9A5398-4A68-4813-A4FF-8515ABA2C03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53115"/>
            <a:ext cx="9601200" cy="59693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27C27A-C158-4407-8669-10D6BAA9B3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2550045"/>
            <a:ext cx="9601200" cy="342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4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467</TotalTime>
  <Words>464</Words>
  <Application>Microsoft Office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</vt:lpstr>
      <vt:lpstr>Times New Roman</vt:lpstr>
      <vt:lpstr>Red Line Business 16x9</vt:lpstr>
      <vt:lpstr>PAWSWARE</vt:lpstr>
      <vt:lpstr>Overview</vt:lpstr>
      <vt:lpstr>Design Approach</vt:lpstr>
      <vt:lpstr>DESIGN COMPARISON</vt:lpstr>
      <vt:lpstr> WHY Choose MYSQL (RDBMS vs NOSQl)</vt:lpstr>
      <vt:lpstr>Data Transfer REQUIREMENTS</vt:lpstr>
      <vt:lpstr>DATA MODEL</vt:lpstr>
      <vt:lpstr>Data Load into database</vt:lpstr>
      <vt:lpstr>Data Load into database (cont’d)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PAWSWARE</dc:title>
  <dc:creator>Palucci, Domenic</dc:creator>
  <cp:lastModifiedBy>Palucci, Domenic</cp:lastModifiedBy>
  <cp:revision>35</cp:revision>
  <cp:lastPrinted>2019-03-24T10:30:28Z</cp:lastPrinted>
  <dcterms:created xsi:type="dcterms:W3CDTF">2019-03-23T21:59:01Z</dcterms:created>
  <dcterms:modified xsi:type="dcterms:W3CDTF">2019-03-24T10:31:07Z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